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5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780" r:id="rId16"/>
    <p:sldId id="274" r:id="rId17"/>
    <p:sldId id="508" r:id="rId18"/>
    <p:sldId id="277" r:id="rId19"/>
    <p:sldId id="279" r:id="rId20"/>
    <p:sldId id="287" r:id="rId21"/>
    <p:sldId id="777" r:id="rId22"/>
    <p:sldId id="303" r:id="rId23"/>
    <p:sldId id="30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  <p14:sldId id="780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FF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91217" autoAdjust="0"/>
  </p:normalViewPr>
  <p:slideViewPr>
    <p:cSldViewPr>
      <p:cViewPr varScale="1">
        <p:scale>
          <a:sx n="97" d="100"/>
          <a:sy n="97" d="100"/>
        </p:scale>
        <p:origin x="19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Die</a:t>
            </a:r>
            <a:r>
              <a:rPr lang="en-GB" baseline="0" dirty="0"/>
              <a:t> photo is Intel 5</a:t>
            </a:r>
            <a:r>
              <a:rPr lang="en-GB" baseline="30000" dirty="0"/>
              <a:t>th</a:t>
            </a:r>
            <a:r>
              <a:rPr lang="en-GB" baseline="0" dirty="0"/>
              <a:t> gen </a:t>
            </a:r>
            <a:r>
              <a:rPr lang="en-GB" baseline="0" dirty="0" err="1"/>
              <a:t>Haswell</a:t>
            </a:r>
            <a:r>
              <a:rPr lang="en-GB" baseline="0" dirty="0"/>
              <a:t> quad core with GT3e IRIS graphics.</a:t>
            </a:r>
          </a:p>
          <a:p>
            <a:r>
              <a:rPr lang="en-GB" baseline="0" dirty="0"/>
              <a:t>From http://</a:t>
            </a:r>
            <a:r>
              <a:rPr lang="en-GB" baseline="0" dirty="0" err="1"/>
              <a:t>www.anandtech.com</a:t>
            </a:r>
            <a:r>
              <a:rPr lang="en-GB" baseline="0" dirty="0"/>
              <a:t>/show/7744/intel-reveals-new-haswell-details-at-isscc-2014</a:t>
            </a:r>
          </a:p>
          <a:p>
            <a:endParaRPr lang="en-GB" baseline="0" dirty="0"/>
          </a:p>
          <a:p>
            <a:pPr marL="0" indent="0">
              <a:buNone/>
            </a:pPr>
            <a:r>
              <a:rPr lang="en-GB" sz="1200" dirty="0"/>
              <a:t>Samsung® </a:t>
            </a:r>
            <a:r>
              <a:rPr lang="en-GB" sz="1200" dirty="0" err="1"/>
              <a:t>Exynos</a:t>
            </a:r>
            <a:r>
              <a:rPr lang="en-GB" sz="1200" dirty="0"/>
              <a:t> 5</a:t>
            </a:r>
            <a:r>
              <a:rPr lang="en-GB" sz="1200" baseline="0" dirty="0"/>
              <a:t> is a </a:t>
            </a:r>
            <a:r>
              <a:rPr lang="en-GB" sz="1200" dirty="0"/>
              <a:t>Dual core ARM A15 1.7GHz,  Mali T604 GPU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33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hyperlink" Target="http://www.umu.se/umu/index_eng.html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hyperlink" Target="http://www.amd.com/" TargetMode="External"/><Relationship Id="rId24" Type="http://schemas.openxmlformats.org/officeDocument/2006/relationships/image" Target="../media/image31.png"/><Relationship Id="rId32" Type="http://schemas.openxmlformats.org/officeDocument/2006/relationships/image" Target="../media/image38.jpe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28" Type="http://schemas.openxmlformats.org/officeDocument/2006/relationships/hyperlink" Target="http://www.gshark.com/" TargetMode="External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31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6.png"/><Relationship Id="rId8" Type="http://schemas.openxmlformats.org/officeDocument/2006/relationships/hyperlink" Target="http://www.codeplay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is.ac.uk/~simonm/OpenCL/IWOCL_2016.zi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khronos.org/registry/c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/>
              <a:t>Advanced</a:t>
            </a:r>
            <a:br>
              <a:rPr lang="en-GB" sz="5400" b="1" dirty="0"/>
            </a:br>
            <a:r>
              <a:rPr lang="en-GB" sz="5400" b="1" dirty="0"/>
              <a:t>Hands On </a:t>
            </a:r>
            <a:r>
              <a:rPr lang="en-GB" sz="5400" b="1" dirty="0" err="1"/>
              <a:t>OpenCL</a:t>
            </a:r>
            <a:r>
              <a:rPr lang="en-GB" sz="2400" baseline="10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356992"/>
            <a:ext cx="4608511" cy="2295544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>
                <a:solidFill>
                  <a:schemeClr val="tx2"/>
                </a:solidFill>
              </a:rPr>
              <a:t>Tom Deakin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Includes contributions from James Price, Tim Mattson (Intel), Benedict </a:t>
            </a:r>
            <a:r>
              <a:rPr lang="en-GB" sz="1600" dirty="0" err="1">
                <a:solidFill>
                  <a:schemeClr val="tx2"/>
                </a:solidFill>
              </a:rPr>
              <a:t>Gaster</a:t>
            </a:r>
            <a:r>
              <a:rPr lang="en-GB" sz="1600" dirty="0">
                <a:solidFill>
                  <a:schemeClr val="tx2"/>
                </a:solidFill>
              </a:rPr>
              <a:t> (UWE), and many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Unlocking this potential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need efficient, expressive, parallel programming languages</a:t>
            </a:r>
          </a:p>
          <a:p>
            <a:r>
              <a:rPr lang="en-GB" dirty="0"/>
              <a:t>We also need cross-platform standards</a:t>
            </a:r>
          </a:p>
          <a:p>
            <a:r>
              <a:rPr lang="en-GB" dirty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>
                <a:solidFill>
                  <a:srgbClr val="0000FF"/>
                </a:solidFill>
              </a:rPr>
              <a:t>OpenCL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is the </a:t>
            </a:r>
            <a:r>
              <a:rPr lang="en-GB" i="1" dirty="0"/>
              <a:t>only</a:t>
            </a:r>
            <a:r>
              <a:rPr lang="en-GB" dirty="0"/>
              <a:t> parallel programming language that meets all these many-core requirements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br>
              <a:rPr lang="en-GB" dirty="0"/>
            </a:br>
            <a:r>
              <a:rPr lang="en-GB" dirty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computing</a:t>
            </a: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OpenCL Working Group within Khronos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participation</a:t>
            </a:r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upon release 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/>
              <a:t>OpenCL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New OpenCL C++ kernel language based on a subset of C++14</a:t>
            </a:r>
          </a:p>
          <a:p>
            <a:pPr lvl="1"/>
            <a:r>
              <a:rPr lang="en-US" dirty="0"/>
              <a:t>Significantly enhanced programmer productivity and code performance</a:t>
            </a:r>
          </a:p>
          <a:p>
            <a:pPr lvl="1"/>
            <a:r>
              <a:rPr lang="en-US" dirty="0"/>
              <a:t>OpenCL C still supported to preserve kernel code investment</a:t>
            </a:r>
          </a:p>
          <a:p>
            <a:r>
              <a:rPr lang="en-US" dirty="0"/>
              <a:t>Support for the new Khronos SPIR-V intermediate language in core</a:t>
            </a:r>
          </a:p>
          <a:p>
            <a:pPr lvl="1"/>
            <a:r>
              <a:rPr lang="en-US" dirty="0"/>
              <a:t>SPIR-V now used by both OpenCL 2.1 and the new Vulkan graphics API</a:t>
            </a:r>
          </a:p>
          <a:p>
            <a:r>
              <a:rPr lang="en-US" dirty="0"/>
              <a:t>Runs on any OpenCL 2.0-capable hardware</a:t>
            </a:r>
          </a:p>
          <a:p>
            <a:pPr lvl="1"/>
            <a:r>
              <a:rPr lang="en-US" dirty="0"/>
              <a:t>Only driver update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06936"/>
            <a:ext cx="889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475921" y="5548103"/>
            <a:ext cx="1069152" cy="578100"/>
            <a:chOff x="7072757" y="4970329"/>
            <a:chExt cx="1282982" cy="693720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03"/>
            <a:ext cx="1069152" cy="578100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</p:spTree>
    <p:extLst>
      <p:ext uri="{BB962C8B-B14F-4D97-AF65-F5344CB8AC3E}">
        <p14:creationId xmlns:p14="http://schemas.microsoft.com/office/powerpoint/2010/main" val="821125012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</a:t>
            </a:r>
            <a:r>
              <a:rPr lang="en-GB" dirty="0" err="1"/>
              <a:t>OpenCL</a:t>
            </a:r>
            <a:r>
              <a:rPr lang="en-GB" dirty="0"/>
              <a:t>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OpenCL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more</a:t>
            </a:r>
            <a:br>
              <a:rPr lang="en-GB" dirty="0"/>
            </a:br>
            <a:r>
              <a:rPr lang="en-GB" b="1" i="1" dirty="0">
                <a:solidFill>
                  <a:schemeClr val="accent2"/>
                </a:solidFill>
              </a:rPr>
              <a:t>Compute 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/>
              <a:t>An N-dimensional domain of work-items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Global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1024x1024 (whole problem space)</a:t>
            </a:r>
          </a:p>
          <a:p>
            <a:r>
              <a:rPr lang="en-GB" dirty="0">
                <a:solidFill>
                  <a:schemeClr val="accent2"/>
                </a:solidFill>
              </a:rPr>
              <a:t>Local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128x128 (</a:t>
            </a:r>
            <a:r>
              <a:rPr lang="en-GB" b="1" dirty="0">
                <a:solidFill>
                  <a:schemeClr val="accent2"/>
                </a:solidFill>
              </a:rPr>
              <a:t>work-group</a:t>
            </a:r>
            <a:r>
              <a:rPr lang="en-GB" dirty="0"/>
              <a:t>, executes together)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Choose the dimensions that are “best” for your algorithm</a:t>
            </a:r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between </a:t>
            </a:r>
            <a:r>
              <a:rPr lang="en-US" sz="2000" b="1" dirty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>
                <a:latin typeface="+mn-lt"/>
                <a:sym typeface="Myriad Set TextItalic" charset="0"/>
              </a:rPr>
              <a:t>within a kernel</a:t>
            </a: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/>
              <a:t>OpenCL Memory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/>
              <a:t>Per work-item</a:t>
            </a:r>
          </a:p>
          <a:p>
            <a:r>
              <a:rPr lang="en-GB" b="1" i="1" dirty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work-group</a:t>
            </a:r>
          </a:p>
          <a:p>
            <a:r>
              <a:rPr lang="en-GB" b="1" i="1" dirty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work-groups</a:t>
            </a:r>
          </a:p>
          <a:p>
            <a:r>
              <a:rPr lang="en-GB" b="1" i="1" dirty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Memory management is </a:t>
            </a:r>
            <a:r>
              <a:rPr lang="en-GB" sz="2800" b="1" u="sng" dirty="0">
                <a:solidFill>
                  <a:schemeClr val="accent2"/>
                </a:solidFill>
              </a:rPr>
              <a:t>explicit</a:t>
            </a:r>
            <a:r>
              <a:rPr lang="en-GB" sz="2800" dirty="0"/>
              <a:t>: </a:t>
            </a:r>
            <a:br>
              <a:rPr lang="en-GB" sz="2800" dirty="0"/>
            </a:br>
            <a:r>
              <a:rPr lang="en-GB" sz="2800" dirty="0"/>
              <a:t>You are responsible for moving data from</a:t>
            </a:r>
          </a:p>
          <a:p>
            <a:r>
              <a:rPr lang="en-GB" sz="2800" dirty="0"/>
              <a:t>	host → global → local </a:t>
            </a:r>
            <a:r>
              <a:rPr lang="en-GB" sz="2800" i="1" dirty="0"/>
              <a:t>and</a:t>
            </a:r>
            <a:r>
              <a:rPr lang="en-GB" sz="2800" dirty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OpenCL (using C)</a:t>
            </a:r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>
                <a:hlinkClick r:id="rId2"/>
              </a:rPr>
              <a:t>http://www.cs.bris.ac.uk/</a:t>
            </a:r>
            <a:br>
              <a:rPr lang="en-GB" sz="2800" dirty="0">
                <a:hlinkClick r:id="rId2"/>
              </a:rPr>
            </a:br>
            <a:r>
              <a:rPr lang="en-GB" sz="2800" dirty="0">
                <a:hlinkClick r:id="rId2"/>
              </a:rPr>
              <a:t>~simonm/OpenCL/IWOCL_2017.zip</a:t>
            </a: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58C01-D94A-724F-8C73-59BD185E4B95}"/>
              </a:ext>
            </a:extLst>
          </p:cNvPr>
          <p:cNvSpPr txBox="1"/>
          <p:nvPr/>
        </p:nvSpPr>
        <p:spPr>
          <a:xfrm rot="19796372">
            <a:off x="1252631" y="2825917"/>
            <a:ext cx="66387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chemeClr val="accent4"/>
                </a:solidFill>
              </a:rPr>
              <a:t>UPDATE ME</a:t>
            </a:r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program</a:t>
            </a:r>
            <a:r>
              <a:rPr lang="en-GB" sz="2400" b="1" dirty="0"/>
              <a:t> </a:t>
            </a:r>
            <a:r>
              <a:rPr lang="en-GB" sz="2400" dirty="0"/>
              <a:t>is 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main steps</a:t>
            </a:r>
            <a:r>
              <a:rPr lang="en-GB" sz="2400" dirty="0"/>
              <a:t> in all host programs: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context+queues+devices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of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functions)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C++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cl2.hpp</a:t>
            </a:r>
          </a:p>
          <a:p>
            <a:r>
              <a:rPr lang="en-GB" dirty="0"/>
              <a:t>This interface is dramatically easier to work with</a:t>
            </a:r>
            <a:r>
              <a:rPr lang="en-GB" baseline="30000" dirty="0"/>
              <a:t>1</a:t>
            </a:r>
          </a:p>
          <a:p>
            <a:r>
              <a:rPr lang="en-GB" b="1" dirty="0"/>
              <a:t>Key features:</a:t>
            </a:r>
          </a:p>
          <a:p>
            <a:pPr lvl="1"/>
            <a:r>
              <a:rPr lang="en-GB" dirty="0"/>
              <a:t>Uses common defaults for the </a:t>
            </a:r>
            <a:r>
              <a:rPr lang="en-GB" dirty="0">
                <a:solidFill>
                  <a:srgbClr val="008000"/>
                </a:solidFill>
              </a:rPr>
              <a:t>platform</a:t>
            </a:r>
            <a:r>
              <a:rPr lang="en-GB" dirty="0"/>
              <a:t> and </a:t>
            </a:r>
            <a:r>
              <a:rPr lang="en-GB" dirty="0">
                <a:solidFill>
                  <a:srgbClr val="008000"/>
                </a:solidFill>
              </a:rPr>
              <a:t>command-queue</a:t>
            </a:r>
            <a:r>
              <a:rPr lang="en-GB" dirty="0"/>
              <a:t>, saving the programmer from extra coding for the most common use cases</a:t>
            </a:r>
          </a:p>
          <a:p>
            <a:pPr lvl="1"/>
            <a:r>
              <a:rPr lang="en-GB" dirty="0"/>
              <a:t>Simplifies the basic API by bundling key parameters with the objects rather than requiring verbose and repetitive argument lists</a:t>
            </a:r>
          </a:p>
          <a:p>
            <a:pPr lvl="1"/>
            <a:r>
              <a:rPr lang="en-GB" dirty="0"/>
              <a:t>Ability to “call” a kernel from the host, like a regular function</a:t>
            </a:r>
          </a:p>
          <a:p>
            <a:pPr lvl="1"/>
            <a:r>
              <a:rPr lang="en-GB" dirty="0"/>
              <a:t>Error checking can be performed with C++ exceptions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/>
              <a:t>1</a:t>
            </a:r>
            <a:r>
              <a:rPr lang="en-GB" dirty="0"/>
              <a:t> especially for C++ programmers…</a:t>
            </a:r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/>
              <a:t>C++ interface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#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main(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vector&lt;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>
                <a:latin typeface="Courier New Bold"/>
              </a:rPr>
              <a:t>&gt; </a:t>
            </a:r>
            <a:r>
              <a:rPr lang="en-GB" sz="1200" b="1" dirty="0" err="1">
                <a:latin typeface="Courier New Bold"/>
              </a:rPr>
              <a:t>h_a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h_b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h_c</a:t>
            </a:r>
            <a:r>
              <a:rPr lang="en-GB" sz="1200" b="1" dirty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queue(context);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>
                <a:latin typeface="Courier New Bold"/>
              </a:rPr>
              <a:t>(“vadd.cl”),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KernelFunctor</a:t>
            </a:r>
            <a:r>
              <a:rPr lang="en-GB" sz="1200" b="1" dirty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(program, “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h_a.begin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h_a.end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h_b.begin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h_b.end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        </a:t>
            </a:r>
            <a:r>
              <a:rPr lang="en-GB" sz="1200" b="1" dirty="0" err="1">
                <a:latin typeface="Courier New Bold"/>
              </a:rPr>
              <a:t>sizeof</a:t>
            </a:r>
            <a:r>
              <a:rPr lang="en-GB" sz="1200" b="1" dirty="0">
                <a:latin typeface="Courier New Bold"/>
              </a:rPr>
              <a:t>(float) * N);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>
                <a:latin typeface="Courier New Bold"/>
              </a:rPr>
              <a:t>(queue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>
                <a:latin typeface="Courier New Bold"/>
              </a:rPr>
              <a:t>(queue,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context and command queue are used when </a:t>
            </a:r>
            <a:r>
              <a:rPr lang="en-GB" sz="1400">
                <a:latin typeface="+mj-lt"/>
              </a:rPr>
              <a:t>we don't specify </a:t>
            </a:r>
            <a:r>
              <a:rPr lang="en-GB" sz="1400" dirty="0">
                <a:latin typeface="+mj-lt"/>
              </a:rPr>
              <a:t>one in the function calls. The code here also uses the default device, so these cases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files, exercises and solutions, it is useful to have: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OpenCL Reference Cards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These cards 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</a:t>
            </a:r>
            <a:br>
              <a:rPr lang="en-GB" dirty="0">
                <a:hlinkClick r:id="rId4"/>
              </a:rPr>
            </a:br>
            <a:r>
              <a:rPr lang="en-GB" dirty="0">
                <a:hlinkClick r:id="rId4"/>
              </a:rPr>
              <a:t>registry/cl/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spec is also very readable and recommended to have on-hand</a:t>
            </a:r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dependencies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OS X (recent)</a:t>
            </a:r>
          </a:p>
          <a:p>
            <a:pPr lvl="1"/>
            <a:r>
              <a:rPr lang="en-US" dirty="0"/>
              <a:t>OpenCL driver is built in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Linux</a:t>
            </a:r>
          </a:p>
          <a:p>
            <a:pPr lvl="1"/>
            <a:r>
              <a:rPr lang="en-US" dirty="0"/>
              <a:t>Any OpenCL driver (e.g. NVIDIA, AMD or Intel)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Windows</a:t>
            </a:r>
          </a:p>
          <a:p>
            <a:pPr lvl="1"/>
            <a:r>
              <a:rPr lang="en-US" dirty="0"/>
              <a:t>Windows 7 or newer</a:t>
            </a:r>
          </a:p>
          <a:p>
            <a:pPr lvl="1"/>
            <a:r>
              <a:rPr lang="en-US" dirty="0"/>
              <a:t>Visual Studio 2010 or newer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rebuchet MS"/>
                <a:cs typeface="Trebuchet MS"/>
              </a:rPr>
              <a:t>We’ll be using Bristol’s cluster (the “Zoo”):</a:t>
            </a:r>
            <a:br>
              <a:rPr lang="en-US" dirty="0">
                <a:latin typeface="Trebuchet MS"/>
                <a:cs typeface="Trebuchet MS"/>
              </a:rPr>
            </a:br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>
                <a:latin typeface="Courier New"/>
                <a:cs typeface="Courier New"/>
              </a:rPr>
              <a:t>@hpc.cs.bris.ac.uk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Username (</a:t>
            </a:r>
            <a:r>
              <a:rPr lang="en-US" dirty="0" err="1"/>
              <a:t>e.g</a:t>
            </a:r>
            <a:r>
              <a:rPr lang="en-US" dirty="0"/>
              <a:t>): </a:t>
            </a:r>
            <a:r>
              <a:rPr lang="en-US" dirty="0">
                <a:latin typeface="Courier New"/>
                <a:cs typeface="Courier New"/>
              </a:rPr>
              <a:t>train</a:t>
            </a:r>
            <a:r>
              <a:rPr lang="en-US" i="1" dirty="0">
                <a:solidFill>
                  <a:srgbClr val="0000FF"/>
                </a:solidFill>
                <a:latin typeface="Courier New"/>
                <a:cs typeface="Courier New"/>
              </a:rPr>
              <a:t>01</a:t>
            </a:r>
          </a:p>
          <a:p>
            <a:r>
              <a:rPr lang="en-US" dirty="0">
                <a:cs typeface="Courier New"/>
              </a:rPr>
              <a:t>Password: </a:t>
            </a:r>
            <a:r>
              <a:rPr lang="en-US" dirty="0">
                <a:latin typeface="Courier New"/>
                <a:cs typeface="Courier New"/>
              </a:rPr>
              <a:t>iwocl2018</a:t>
            </a:r>
          </a:p>
          <a:p>
            <a:endParaRPr lang="en-US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cs typeface="Courier New"/>
              </a:rPr>
              <a:t>SSH into one of the nodes to run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node20: NVIDIA Tesla K40c, Tesla K20c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node22: NVIDIA GTX 980 Ti, GTX 780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node23: NVIDIA Titan X, GTX 1080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node31: AMD Fury X, R9 290 X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node32: AMD RX 480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node33: AMD S9150</a:t>
            </a: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quick recap of OpenCL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 Heterogeneous world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/>
              <a:t>OpenCL lets Programmers write a single </a:t>
            </a:r>
            <a:r>
              <a:rPr lang="en-GB" u="sng" dirty="0">
                <a:solidFill>
                  <a:srgbClr val="0000FF"/>
                </a:solidFill>
              </a:rPr>
              <a:t>portable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program that uses </a:t>
            </a:r>
            <a:r>
              <a:rPr lang="en-GB" u="sng" dirty="0">
                <a:solidFill>
                  <a:srgbClr val="0000FF"/>
                </a:solidFill>
              </a:rPr>
              <a:t>ALL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resources in the heterogeneous platform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A modern computing platform includes:</a:t>
            </a:r>
          </a:p>
          <a:p>
            <a:r>
              <a:rPr lang="en-GB" sz="2800" dirty="0"/>
              <a:t>One or more CPUs</a:t>
            </a:r>
          </a:p>
          <a:p>
            <a:r>
              <a:rPr lang="en-GB" sz="2800" dirty="0"/>
              <a:t>One of more GPUs</a:t>
            </a:r>
          </a:p>
          <a:p>
            <a:r>
              <a:rPr lang="en-GB" sz="2800" dirty="0"/>
              <a:t>DSP processors</a:t>
            </a:r>
          </a:p>
          <a:p>
            <a:r>
              <a:rPr lang="en-GB" sz="2800" dirty="0"/>
              <a:t>Accelerators</a:t>
            </a:r>
          </a:p>
          <a:p>
            <a:r>
              <a:rPr lang="en-GB" sz="2800" dirty="0"/>
              <a:t>… others?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58ED6-DB0B-E741-94EB-C810118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97" y="2176799"/>
            <a:ext cx="2605386" cy="215618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Microprocessor trends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Individual processors have many (possibly heterogeneous) cores.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   How are we to build a software ecosystem for the</a:t>
            </a:r>
            <a:br>
              <a:rPr lang="en-GB" sz="2400" dirty="0"/>
            </a:br>
            <a:r>
              <a:rPr lang="en-GB" sz="2400" dirty="0"/>
              <a:t>    Heterogeneous many core platform?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24749" y="4563012"/>
            <a:ext cx="329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NVIDIA® Pascal® P100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2204" y="4290368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Intel® Xeon Phi™ processor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776" y="2755336"/>
            <a:ext cx="258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60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64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2903C-7410-3844-86BE-E7D6D1699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49" y="2384507"/>
            <a:ext cx="2638814" cy="17407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41" y="274208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72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Many-core performance potential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617498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16 cores of Sandy Bridge at 3.1 GHz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1C8B6E-89BF-9C4C-9860-8E52805C128E}"/>
              </a:ext>
            </a:extLst>
          </p:cNvPr>
          <p:cNvSpPr txBox="1"/>
          <p:nvPr/>
        </p:nvSpPr>
        <p:spPr>
          <a:xfrm>
            <a:off x="5451198" y="650073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HBM gives even greater bandwidth</a:t>
            </a:r>
          </a:p>
        </p:txBody>
      </p: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38489</TotalTime>
  <Words>1474</Words>
  <Application>Microsoft Macintosh PowerPoint</Application>
  <PresentationFormat>On-screen Show (4:3)</PresentationFormat>
  <Paragraphs>316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MS PGothic</vt:lpstr>
      <vt:lpstr>MS PGothic</vt:lpstr>
      <vt:lpstr>ヒラギノ角ゴ ProN W3</vt:lpstr>
      <vt:lpstr>Arial</vt:lpstr>
      <vt:lpstr>Arial Black</vt:lpstr>
      <vt:lpstr>Arial Narrow</vt:lpstr>
      <vt:lpstr>Calibri</vt:lpstr>
      <vt:lpstr>Courier New</vt:lpstr>
      <vt:lpstr>Courier New Bold</vt:lpstr>
      <vt:lpstr>Letter Gothic Std</vt:lpstr>
      <vt:lpstr>Myriad Set Bold</vt:lpstr>
      <vt:lpstr>Myriad Set Text</vt:lpstr>
      <vt:lpstr>Myriad Set TextItalic</vt:lpstr>
      <vt:lpstr>Tahoma</vt:lpstr>
      <vt:lpstr>Trebuchet MS</vt:lpstr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OpenCL progress v2.2 - Top to Bottom C++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Tom Deakin</cp:lastModifiedBy>
  <cp:revision>1269</cp:revision>
  <dcterms:created xsi:type="dcterms:W3CDTF">2013-06-29T14:06:29Z</dcterms:created>
  <dcterms:modified xsi:type="dcterms:W3CDTF">2018-05-02T15:40:53Z</dcterms:modified>
</cp:coreProperties>
</file>